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Arial Unicode" panose="020B0604020202020204" charset="-128"/>
      <p:regular r:id="rId13"/>
    </p:embeddedFont>
    <p:embeddedFont>
      <p:font typeface="Arial Unicode Bold" panose="020B0604020202020204" charset="-128"/>
      <p:regular r:id="rId14"/>
    </p:embeddedFont>
    <p:embeddedFont>
      <p:font typeface="Canva Sans" panose="020B0604020202020204" charset="0"/>
      <p:regular r:id="rId15"/>
    </p:embeddedFont>
    <p:embeddedFont>
      <p:font typeface="Heebo" pitchFamily="2" charset="-79"/>
      <p:regular r:id="rId16"/>
    </p:embeddedFont>
    <p:embeddedFont>
      <p:font typeface="Heebo Light" pitchFamily="2" charset="-79"/>
      <p:regular r:id="rId17"/>
    </p:embeddedFont>
    <p:embeddedFont>
      <p:font typeface="Montserrat" pitchFamily="2" charset="0"/>
      <p:regular r:id="rId18"/>
      <p:bold r:id="rId19"/>
      <p:italic r:id="rId20"/>
      <p:boldItalic r:id="rId21"/>
    </p:embeddedFont>
    <p:embeddedFont>
      <p:font typeface="Montserrat Bold" pitchFamily="2" charset="0"/>
      <p:regular r:id="rId22"/>
      <p:bold r:id="rId23"/>
    </p:embeddedFont>
    <p:embeddedFont>
      <p:font typeface="PT Sans" panose="020B0503020203020204" pitchFamily="3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21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C32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12582" cy="10287000"/>
          </a:xfrm>
          <a:custGeom>
            <a:avLst/>
            <a:gdLst/>
            <a:ahLst/>
            <a:cxnLst/>
            <a:rect l="l" t="t" r="r" b="b"/>
            <a:pathLst>
              <a:path w="6812582" h="10287000">
                <a:moveTo>
                  <a:pt x="0" y="0"/>
                </a:moveTo>
                <a:lnTo>
                  <a:pt x="6812582" y="0"/>
                </a:lnTo>
                <a:lnTo>
                  <a:pt x="68125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6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51190" y="268976"/>
            <a:ext cx="11205777" cy="260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9"/>
              </a:lnSpc>
            </a:pPr>
            <a:r>
              <a:rPr lang="en-US" sz="8289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Multi-ClientGame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32861" y="3430626"/>
            <a:ext cx="9829583" cy="685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Name : 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Rishab Acharjee  </a:t>
            </a: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Roll No :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 22CS8071</a:t>
            </a:r>
          </a:p>
          <a:p>
            <a:pPr algn="l">
              <a:lnSpc>
                <a:spcPts val="4039"/>
              </a:lnSpc>
            </a:pPr>
            <a:endParaRPr lang="en-US" sz="2481">
              <a:solidFill>
                <a:srgbClr val="F2F0F4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4039"/>
              </a:lnSpc>
            </a:pP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MEMBERS :</a:t>
            </a:r>
          </a:p>
          <a:p>
            <a:pPr algn="l">
              <a:lnSpc>
                <a:spcPts val="4039"/>
              </a:lnSpc>
            </a:pP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Name : 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Sangam Revathi</a:t>
            </a: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    Roll No : 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22CS8072</a:t>
            </a:r>
          </a:p>
          <a:p>
            <a:pPr algn="l">
              <a:lnSpc>
                <a:spcPts val="4039"/>
              </a:lnSpc>
            </a:pP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Name :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 Aniruddha Mondal     </a:t>
            </a: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Roll No : 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22CS8073</a:t>
            </a:r>
          </a:p>
          <a:p>
            <a:pPr algn="l">
              <a:lnSpc>
                <a:spcPts val="4039"/>
              </a:lnSpc>
            </a:pP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Name :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 Supam Roy     </a:t>
            </a: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Roll No :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 22CS8074</a:t>
            </a:r>
          </a:p>
          <a:p>
            <a:pPr algn="l">
              <a:lnSpc>
                <a:spcPts val="4039"/>
              </a:lnSpc>
            </a:pP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Name : 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Chiluvuru Bala shanmukha Sri Krishna   </a:t>
            </a: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Roll No :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 22CS8075</a:t>
            </a:r>
          </a:p>
          <a:p>
            <a:pPr algn="l">
              <a:lnSpc>
                <a:spcPts val="4039"/>
              </a:lnSpc>
            </a:pP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Name : 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Shib Shankar Sharma     </a:t>
            </a: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Roll No : 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22CS8076</a:t>
            </a:r>
          </a:p>
          <a:p>
            <a:pPr algn="l">
              <a:lnSpc>
                <a:spcPts val="4039"/>
              </a:lnSpc>
            </a:pP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Name :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 Varshitha Yadlapalli     </a:t>
            </a: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Roll No :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 22CS8077</a:t>
            </a:r>
          </a:p>
          <a:p>
            <a:pPr algn="l">
              <a:lnSpc>
                <a:spcPts val="4039"/>
              </a:lnSpc>
            </a:pP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Name : 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Rahul Verma     </a:t>
            </a: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Roll No :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 22CS8078</a:t>
            </a:r>
          </a:p>
          <a:p>
            <a:pPr algn="l">
              <a:lnSpc>
                <a:spcPts val="4039"/>
              </a:lnSpc>
            </a:pP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Name : 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Sannidhanam Vidya Charan    </a:t>
            </a: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Roll No :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 22CS8079</a:t>
            </a:r>
          </a:p>
          <a:p>
            <a:pPr algn="l">
              <a:lnSpc>
                <a:spcPts val="4039"/>
              </a:lnSpc>
            </a:pP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Name : 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Anisha Gupta     </a:t>
            </a:r>
            <a:r>
              <a:rPr lang="en-US" sz="2481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Roll No :</a:t>
            </a:r>
            <a:r>
              <a:rPr lang="en-US" sz="2481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 22CS8080</a:t>
            </a:r>
          </a:p>
          <a:p>
            <a:pPr algn="l">
              <a:lnSpc>
                <a:spcPts val="3551"/>
              </a:lnSpc>
            </a:pPr>
            <a:endParaRPr lang="en-US" sz="2481">
              <a:solidFill>
                <a:srgbClr val="F2F0F4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l">
              <a:lnSpc>
                <a:spcPts val="2901"/>
              </a:lnSpc>
              <a:spcBef>
                <a:spcPct val="0"/>
              </a:spcBef>
            </a:pPr>
            <a:endParaRPr lang="en-US" sz="2481">
              <a:solidFill>
                <a:srgbClr val="F2F0F4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32861" y="3044645"/>
            <a:ext cx="3135119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  <a:spcBef>
                <a:spcPct val="0"/>
              </a:spcBef>
            </a:pPr>
            <a:r>
              <a:rPr lang="en-US" sz="2387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TEAM LEADER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694996" y="3532582"/>
            <a:ext cx="8317843" cy="206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27"/>
              </a:lnSpc>
              <a:spcBef>
                <a:spcPct val="0"/>
              </a:spcBef>
            </a:pPr>
            <a:r>
              <a:rPr lang="en-US" sz="106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4848765" y="5597677"/>
            <a:ext cx="8317964" cy="257101"/>
          </a:xfrm>
          <a:custGeom>
            <a:avLst/>
            <a:gdLst/>
            <a:ahLst/>
            <a:cxnLst/>
            <a:rect l="l" t="t" r="r" b="b"/>
            <a:pathLst>
              <a:path w="8317964" h="257101">
                <a:moveTo>
                  <a:pt x="0" y="0"/>
                </a:moveTo>
                <a:lnTo>
                  <a:pt x="8317964" y="0"/>
                </a:lnTo>
                <a:lnTo>
                  <a:pt x="8317964" y="257101"/>
                </a:lnTo>
                <a:lnTo>
                  <a:pt x="0" y="257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762892"/>
            <a:ext cx="5948066" cy="1487140"/>
            <a:chOff x="0" y="0"/>
            <a:chExt cx="7930754" cy="198285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63203" cy="863203"/>
              <a:chOff x="0" y="0"/>
              <a:chExt cx="863203" cy="86320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6350" y="6350"/>
                <a:ext cx="850519" cy="850519"/>
              </a:xfrm>
              <a:custGeom>
                <a:avLst/>
                <a:gdLst/>
                <a:ahLst/>
                <a:cxnLst/>
                <a:rect l="l" t="t" r="r" b="b"/>
                <a:pathLst>
                  <a:path w="850519" h="850519">
                    <a:moveTo>
                      <a:pt x="0" y="158750"/>
                    </a:moveTo>
                    <a:cubicBezTo>
                      <a:pt x="0" y="71120"/>
                      <a:pt x="71120" y="0"/>
                      <a:pt x="158750" y="0"/>
                    </a:cubicBezTo>
                    <a:lnTo>
                      <a:pt x="691769" y="0"/>
                    </a:lnTo>
                    <a:cubicBezTo>
                      <a:pt x="779399" y="0"/>
                      <a:pt x="850519" y="71120"/>
                      <a:pt x="850519" y="158750"/>
                    </a:cubicBezTo>
                    <a:lnTo>
                      <a:pt x="850519" y="691769"/>
                    </a:lnTo>
                    <a:cubicBezTo>
                      <a:pt x="850519" y="779399"/>
                      <a:pt x="779399" y="850519"/>
                      <a:pt x="691769" y="850519"/>
                    </a:cubicBezTo>
                    <a:lnTo>
                      <a:pt x="158750" y="850519"/>
                    </a:lnTo>
                    <a:cubicBezTo>
                      <a:pt x="71120" y="850519"/>
                      <a:pt x="0" y="779399"/>
                      <a:pt x="0" y="691769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863219" cy="863219"/>
              </a:xfrm>
              <a:custGeom>
                <a:avLst/>
                <a:gdLst/>
                <a:ahLst/>
                <a:cxnLst/>
                <a:rect l="l" t="t" r="r" b="b"/>
                <a:pathLst>
                  <a:path w="863219" h="863219">
                    <a:moveTo>
                      <a:pt x="0" y="165100"/>
                    </a:moveTo>
                    <a:cubicBezTo>
                      <a:pt x="0" y="73914"/>
                      <a:pt x="73914" y="0"/>
                      <a:pt x="165100" y="0"/>
                    </a:cubicBezTo>
                    <a:lnTo>
                      <a:pt x="698119" y="0"/>
                    </a:lnTo>
                    <a:lnTo>
                      <a:pt x="698119" y="6350"/>
                    </a:lnTo>
                    <a:lnTo>
                      <a:pt x="698119" y="0"/>
                    </a:lnTo>
                    <a:lnTo>
                      <a:pt x="698119" y="6350"/>
                    </a:lnTo>
                    <a:lnTo>
                      <a:pt x="698119" y="0"/>
                    </a:lnTo>
                    <a:cubicBezTo>
                      <a:pt x="789305" y="0"/>
                      <a:pt x="863219" y="73914"/>
                      <a:pt x="863219" y="165100"/>
                    </a:cubicBezTo>
                    <a:lnTo>
                      <a:pt x="856869" y="165100"/>
                    </a:lnTo>
                    <a:lnTo>
                      <a:pt x="863219" y="165100"/>
                    </a:lnTo>
                    <a:lnTo>
                      <a:pt x="863219" y="698119"/>
                    </a:lnTo>
                    <a:lnTo>
                      <a:pt x="856869" y="698119"/>
                    </a:lnTo>
                    <a:lnTo>
                      <a:pt x="863219" y="698119"/>
                    </a:lnTo>
                    <a:cubicBezTo>
                      <a:pt x="863219" y="789305"/>
                      <a:pt x="789305" y="863219"/>
                      <a:pt x="698119" y="863219"/>
                    </a:cubicBezTo>
                    <a:lnTo>
                      <a:pt x="698119" y="856869"/>
                    </a:lnTo>
                    <a:lnTo>
                      <a:pt x="698119" y="863219"/>
                    </a:lnTo>
                    <a:lnTo>
                      <a:pt x="165100" y="863219"/>
                    </a:lnTo>
                    <a:lnTo>
                      <a:pt x="165100" y="856869"/>
                    </a:lnTo>
                    <a:lnTo>
                      <a:pt x="165100" y="863219"/>
                    </a:lnTo>
                    <a:cubicBezTo>
                      <a:pt x="73914" y="863219"/>
                      <a:pt x="0" y="789305"/>
                      <a:pt x="0" y="698119"/>
                    </a:cubicBezTo>
                    <a:lnTo>
                      <a:pt x="0" y="165100"/>
                    </a:lnTo>
                    <a:lnTo>
                      <a:pt x="6350" y="165100"/>
                    </a:lnTo>
                    <a:lnTo>
                      <a:pt x="0" y="165100"/>
                    </a:lnTo>
                    <a:moveTo>
                      <a:pt x="12700" y="165100"/>
                    </a:moveTo>
                    <a:lnTo>
                      <a:pt x="12700" y="698119"/>
                    </a:lnTo>
                    <a:lnTo>
                      <a:pt x="6350" y="698119"/>
                    </a:lnTo>
                    <a:lnTo>
                      <a:pt x="12700" y="698119"/>
                    </a:lnTo>
                    <a:cubicBezTo>
                      <a:pt x="12700" y="782320"/>
                      <a:pt x="80899" y="850519"/>
                      <a:pt x="165100" y="850519"/>
                    </a:cubicBezTo>
                    <a:lnTo>
                      <a:pt x="698119" y="850519"/>
                    </a:lnTo>
                    <a:cubicBezTo>
                      <a:pt x="782320" y="850519"/>
                      <a:pt x="850519" y="782320"/>
                      <a:pt x="850519" y="698119"/>
                    </a:cubicBezTo>
                    <a:lnTo>
                      <a:pt x="850519" y="165100"/>
                    </a:lnTo>
                    <a:cubicBezTo>
                      <a:pt x="850519" y="80899"/>
                      <a:pt x="782320" y="12700"/>
                      <a:pt x="698119" y="12700"/>
                    </a:cubicBezTo>
                    <a:lnTo>
                      <a:pt x="165100" y="12700"/>
                    </a:lnTo>
                    <a:lnTo>
                      <a:pt x="165100" y="6350"/>
                    </a:lnTo>
                    <a:lnTo>
                      <a:pt x="165100" y="12700"/>
                    </a:lnTo>
                    <a:cubicBezTo>
                      <a:pt x="80899" y="12700"/>
                      <a:pt x="12700" y="80899"/>
                      <a:pt x="12700" y="16510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29207" y="205185"/>
              <a:ext cx="204788" cy="64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2"/>
                </a:lnSpc>
              </a:pPr>
              <a:r>
                <a:rPr lang="en-US" sz="35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22772" y="-9525"/>
              <a:ext cx="5497941" cy="667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2"/>
                </a:lnSpc>
              </a:pPr>
              <a:r>
                <a:rPr lang="en-US" sz="3249" b="1">
                  <a:solidFill>
                    <a:srgbClr val="DCD7E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Latency Concerns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22772" y="643573"/>
              <a:ext cx="6707983" cy="1339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Minimizing delays for smooth gameplay.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3757158"/>
            <a:ext cx="5948066" cy="1584622"/>
            <a:chOff x="0" y="0"/>
            <a:chExt cx="7930754" cy="211282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63203" cy="863203"/>
              <a:chOff x="0" y="0"/>
              <a:chExt cx="863203" cy="86320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0" y="6350"/>
                <a:ext cx="850519" cy="850519"/>
              </a:xfrm>
              <a:custGeom>
                <a:avLst/>
                <a:gdLst/>
                <a:ahLst/>
                <a:cxnLst/>
                <a:rect l="l" t="t" r="r" b="b"/>
                <a:pathLst>
                  <a:path w="850519" h="850519">
                    <a:moveTo>
                      <a:pt x="0" y="158750"/>
                    </a:moveTo>
                    <a:cubicBezTo>
                      <a:pt x="0" y="71120"/>
                      <a:pt x="71120" y="0"/>
                      <a:pt x="158750" y="0"/>
                    </a:cubicBezTo>
                    <a:lnTo>
                      <a:pt x="691769" y="0"/>
                    </a:lnTo>
                    <a:cubicBezTo>
                      <a:pt x="779399" y="0"/>
                      <a:pt x="850519" y="71120"/>
                      <a:pt x="850519" y="158750"/>
                    </a:cubicBezTo>
                    <a:lnTo>
                      <a:pt x="850519" y="691769"/>
                    </a:lnTo>
                    <a:cubicBezTo>
                      <a:pt x="850519" y="779399"/>
                      <a:pt x="779399" y="850519"/>
                      <a:pt x="691769" y="850519"/>
                    </a:cubicBezTo>
                    <a:lnTo>
                      <a:pt x="158750" y="850519"/>
                    </a:lnTo>
                    <a:cubicBezTo>
                      <a:pt x="71120" y="850519"/>
                      <a:pt x="0" y="779399"/>
                      <a:pt x="0" y="691769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863219" cy="863219"/>
              </a:xfrm>
              <a:custGeom>
                <a:avLst/>
                <a:gdLst/>
                <a:ahLst/>
                <a:cxnLst/>
                <a:rect l="l" t="t" r="r" b="b"/>
                <a:pathLst>
                  <a:path w="863219" h="863219">
                    <a:moveTo>
                      <a:pt x="0" y="165100"/>
                    </a:moveTo>
                    <a:cubicBezTo>
                      <a:pt x="0" y="73914"/>
                      <a:pt x="73914" y="0"/>
                      <a:pt x="165100" y="0"/>
                    </a:cubicBezTo>
                    <a:lnTo>
                      <a:pt x="698119" y="0"/>
                    </a:lnTo>
                    <a:lnTo>
                      <a:pt x="698119" y="6350"/>
                    </a:lnTo>
                    <a:lnTo>
                      <a:pt x="698119" y="0"/>
                    </a:lnTo>
                    <a:lnTo>
                      <a:pt x="698119" y="6350"/>
                    </a:lnTo>
                    <a:lnTo>
                      <a:pt x="698119" y="0"/>
                    </a:lnTo>
                    <a:cubicBezTo>
                      <a:pt x="789305" y="0"/>
                      <a:pt x="863219" y="73914"/>
                      <a:pt x="863219" y="165100"/>
                    </a:cubicBezTo>
                    <a:lnTo>
                      <a:pt x="856869" y="165100"/>
                    </a:lnTo>
                    <a:lnTo>
                      <a:pt x="863219" y="165100"/>
                    </a:lnTo>
                    <a:lnTo>
                      <a:pt x="863219" y="698119"/>
                    </a:lnTo>
                    <a:lnTo>
                      <a:pt x="856869" y="698119"/>
                    </a:lnTo>
                    <a:lnTo>
                      <a:pt x="863219" y="698119"/>
                    </a:lnTo>
                    <a:cubicBezTo>
                      <a:pt x="863219" y="789305"/>
                      <a:pt x="789305" y="863219"/>
                      <a:pt x="698119" y="863219"/>
                    </a:cubicBezTo>
                    <a:lnTo>
                      <a:pt x="698119" y="856869"/>
                    </a:lnTo>
                    <a:lnTo>
                      <a:pt x="698119" y="863219"/>
                    </a:lnTo>
                    <a:lnTo>
                      <a:pt x="165100" y="863219"/>
                    </a:lnTo>
                    <a:lnTo>
                      <a:pt x="165100" y="856869"/>
                    </a:lnTo>
                    <a:lnTo>
                      <a:pt x="165100" y="863219"/>
                    </a:lnTo>
                    <a:cubicBezTo>
                      <a:pt x="73914" y="863219"/>
                      <a:pt x="0" y="789305"/>
                      <a:pt x="0" y="698119"/>
                    </a:cubicBezTo>
                    <a:lnTo>
                      <a:pt x="0" y="165100"/>
                    </a:lnTo>
                    <a:lnTo>
                      <a:pt x="6350" y="165100"/>
                    </a:lnTo>
                    <a:lnTo>
                      <a:pt x="0" y="165100"/>
                    </a:lnTo>
                    <a:moveTo>
                      <a:pt x="12700" y="165100"/>
                    </a:moveTo>
                    <a:lnTo>
                      <a:pt x="12700" y="698119"/>
                    </a:lnTo>
                    <a:lnTo>
                      <a:pt x="6350" y="698119"/>
                    </a:lnTo>
                    <a:lnTo>
                      <a:pt x="12700" y="698119"/>
                    </a:lnTo>
                    <a:cubicBezTo>
                      <a:pt x="12700" y="782320"/>
                      <a:pt x="80899" y="850519"/>
                      <a:pt x="165100" y="850519"/>
                    </a:cubicBezTo>
                    <a:lnTo>
                      <a:pt x="698119" y="850519"/>
                    </a:lnTo>
                    <a:cubicBezTo>
                      <a:pt x="782320" y="850519"/>
                      <a:pt x="850519" y="782320"/>
                      <a:pt x="850519" y="698119"/>
                    </a:cubicBezTo>
                    <a:lnTo>
                      <a:pt x="850519" y="165100"/>
                    </a:lnTo>
                    <a:cubicBezTo>
                      <a:pt x="850519" y="80899"/>
                      <a:pt x="782320" y="12700"/>
                      <a:pt x="698119" y="12700"/>
                    </a:cubicBezTo>
                    <a:lnTo>
                      <a:pt x="165100" y="12700"/>
                    </a:lnTo>
                    <a:lnTo>
                      <a:pt x="165100" y="6350"/>
                    </a:lnTo>
                    <a:lnTo>
                      <a:pt x="165100" y="12700"/>
                    </a:lnTo>
                    <a:cubicBezTo>
                      <a:pt x="80899" y="12700"/>
                      <a:pt x="12700" y="80899"/>
                      <a:pt x="12700" y="16510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262512" y="205185"/>
              <a:ext cx="337979" cy="646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2"/>
                </a:lnSpc>
              </a:pPr>
              <a:r>
                <a:rPr lang="en-US" sz="35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22772" y="-9525"/>
              <a:ext cx="5497941" cy="667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2"/>
                </a:lnSpc>
              </a:pPr>
              <a:r>
                <a:rPr lang="en-US" sz="3249" b="1">
                  <a:solidFill>
                    <a:srgbClr val="DCD7E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Scalability Issues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22772" y="773550"/>
              <a:ext cx="6707983" cy="1339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Handling many concurrent players efficiently.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31544" y="-2389709"/>
            <a:ext cx="18288000" cy="14305523"/>
            <a:chOff x="0" y="0"/>
            <a:chExt cx="24384000" cy="1907403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4384000" cy="19074031"/>
              <a:chOff x="0" y="0"/>
              <a:chExt cx="24384000" cy="1907403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4384000" cy="19074031"/>
              </a:xfrm>
              <a:custGeom>
                <a:avLst/>
                <a:gdLst/>
                <a:ahLst/>
                <a:cxnLst/>
                <a:rect l="l" t="t" r="r" b="b"/>
                <a:pathLst>
                  <a:path w="24384000" h="19074031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9074031"/>
                    </a:lnTo>
                    <a:lnTo>
                      <a:pt x="0" y="19074031"/>
                    </a:lnTo>
                    <a:close/>
                  </a:path>
                </a:pathLst>
              </a:custGeom>
              <a:solidFill>
                <a:srgbClr val="0D0A2C">
                  <a:alpha val="74902"/>
                </a:srgbClr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5359425" y="4363613"/>
              <a:ext cx="4725392" cy="606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7"/>
                </a:lnSpc>
              </a:pPr>
              <a:r>
                <a:rPr lang="en-US" sz="2949" b="1">
                  <a:solidFill>
                    <a:srgbClr val="DCD7E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Integrity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359425" y="5104778"/>
              <a:ext cx="5765403" cy="1207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Ensuring reliable data transmission.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rot="-1942798">
            <a:off x="8680612" y="-60972"/>
            <a:ext cx="2506507" cy="1996091"/>
          </a:xfrm>
          <a:custGeom>
            <a:avLst/>
            <a:gdLst/>
            <a:ahLst/>
            <a:cxnLst/>
            <a:rect l="l" t="t" r="r" b="b"/>
            <a:pathLst>
              <a:path w="2506507" h="1996091">
                <a:moveTo>
                  <a:pt x="0" y="0"/>
                </a:moveTo>
                <a:lnTo>
                  <a:pt x="2506507" y="0"/>
                </a:lnTo>
                <a:lnTo>
                  <a:pt x="2506507" y="1996092"/>
                </a:lnTo>
                <a:lnTo>
                  <a:pt x="0" y="1996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40138" y="5829857"/>
            <a:ext cx="7358658" cy="81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3"/>
              </a:lnSpc>
            </a:pPr>
            <a:r>
              <a:rPr lang="en-US" sz="52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Problem Description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0069" y="6753876"/>
            <a:ext cx="17847862" cy="443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587" lvl="1" indent="-333293" algn="l">
              <a:lnSpc>
                <a:spcPts val="5026"/>
              </a:lnSpc>
              <a:buFont typeface="Arial"/>
              <a:buChar char="•"/>
            </a:pPr>
            <a:r>
              <a:rPr lang="en-US" sz="3087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TCP-based Client-Server Quiz Application with multithreading for handling multiple clients.</a:t>
            </a:r>
          </a:p>
          <a:p>
            <a:pPr marL="666587" lvl="1" indent="-333293" algn="l">
              <a:lnSpc>
                <a:spcPts val="5026"/>
              </a:lnSpc>
              <a:buFont typeface="Arial"/>
              <a:buChar char="•"/>
            </a:pPr>
            <a:r>
              <a:rPr lang="en-US" sz="3087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User authentication, timed quiz rounds, and real-time feedback and scoring provided to each client.</a:t>
            </a:r>
          </a:p>
          <a:p>
            <a:pPr marL="666587" lvl="1" indent="-333293" algn="l">
              <a:lnSpc>
                <a:spcPts val="5026"/>
              </a:lnSpc>
              <a:buFont typeface="Arial"/>
              <a:buChar char="•"/>
            </a:pPr>
            <a:r>
              <a:rPr lang="en-US" sz="3087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Scoring includes penalties for incorrect or missed answers, with final scores sent to clients.</a:t>
            </a:r>
          </a:p>
          <a:p>
            <a:pPr marL="666587" lvl="1" indent="-333293" algn="l">
              <a:lnSpc>
                <a:spcPts val="5026"/>
              </a:lnSpc>
              <a:buFont typeface="Arial"/>
              <a:buChar char="•"/>
            </a:pPr>
            <a:r>
              <a:rPr lang="en-US" sz="3087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Extra Buzzer Round Quiz</a:t>
            </a:r>
          </a:p>
          <a:p>
            <a:pPr marL="666587" lvl="1" indent="-333293" algn="l">
              <a:lnSpc>
                <a:spcPts val="5026"/>
              </a:lnSpc>
              <a:buFont typeface="Arial"/>
              <a:buChar char="•"/>
            </a:pPr>
            <a:r>
              <a:rPr lang="en-US" sz="3087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Alternating Quiz With Option To Challenge</a:t>
            </a:r>
          </a:p>
          <a:p>
            <a:pPr algn="l">
              <a:lnSpc>
                <a:spcPts val="5028"/>
              </a:lnSpc>
              <a:spcBef>
                <a:spcPct val="0"/>
              </a:spcBef>
            </a:pPr>
            <a:endParaRPr lang="en-US" sz="3087">
              <a:solidFill>
                <a:srgbClr val="FFFFFF"/>
              </a:solidFill>
              <a:latin typeface="Heebo Light"/>
              <a:ea typeface="Heebo Light"/>
              <a:cs typeface="Heebo Light"/>
              <a:sym typeface="Heebo Light"/>
            </a:endParaRPr>
          </a:p>
          <a:p>
            <a:pPr algn="l">
              <a:lnSpc>
                <a:spcPts val="5026"/>
              </a:lnSpc>
              <a:spcBef>
                <a:spcPct val="0"/>
              </a:spcBef>
            </a:pPr>
            <a:endParaRPr lang="en-US" sz="3087">
              <a:solidFill>
                <a:srgbClr val="FFFFFF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31530" y="444632"/>
            <a:ext cx="7476794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TCP Socket Connection </a:t>
            </a:r>
          </a:p>
        </p:txBody>
      </p:sp>
    </p:spTree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834941" y="150436"/>
            <a:ext cx="9424359" cy="9986127"/>
          </a:xfrm>
          <a:custGeom>
            <a:avLst/>
            <a:gdLst/>
            <a:ahLst/>
            <a:cxnLst/>
            <a:rect l="l" t="t" r="r" b="b"/>
            <a:pathLst>
              <a:path w="9424359" h="9986127">
                <a:moveTo>
                  <a:pt x="0" y="0"/>
                </a:moveTo>
                <a:lnTo>
                  <a:pt x="9424359" y="0"/>
                </a:lnTo>
                <a:lnTo>
                  <a:pt x="9424359" y="9986128"/>
                </a:lnTo>
                <a:lnTo>
                  <a:pt x="0" y="998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54" b="-185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4997" y="607502"/>
            <a:ext cx="7449944" cy="82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5335" b="1">
                <a:solidFill>
                  <a:srgbClr val="F2F0F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System Architecture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86203" y="2257656"/>
            <a:ext cx="5132486" cy="1142765"/>
            <a:chOff x="0" y="0"/>
            <a:chExt cx="6843315" cy="1523686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4052490" cy="686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74"/>
                </a:lnSpc>
              </a:pPr>
              <a:r>
                <a:rPr lang="en-US" sz="3374" b="1">
                  <a:solidFill>
                    <a:srgbClr val="F2F0F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Client-Side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87192"/>
              <a:ext cx="6843315" cy="63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5"/>
                </a:lnSpc>
              </a:pPr>
              <a:r>
                <a:rPr lang="en-US" sz="2574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Handles user interface and input.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6203" y="4020779"/>
            <a:ext cx="5132486" cy="1676121"/>
            <a:chOff x="0" y="0"/>
            <a:chExt cx="6843315" cy="223482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4052490" cy="686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74"/>
                </a:lnSpc>
              </a:pPr>
              <a:r>
                <a:rPr lang="en-US" sz="3374" b="1">
                  <a:solidFill>
                    <a:srgbClr val="F2F0F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Server-Side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87192"/>
              <a:ext cx="6843315" cy="1347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5"/>
                </a:lnSpc>
              </a:pPr>
              <a:r>
                <a:rPr lang="en-US" sz="2574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Game logic, networking, and data management.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6203" y="6317258"/>
            <a:ext cx="5132486" cy="1142765"/>
            <a:chOff x="0" y="0"/>
            <a:chExt cx="6843315" cy="152368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4052490" cy="686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74"/>
                </a:lnSpc>
              </a:pPr>
              <a:r>
                <a:rPr lang="en-US" sz="3374" b="1">
                  <a:solidFill>
                    <a:srgbClr val="F2F0F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Database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87192"/>
              <a:ext cx="6843315" cy="63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5"/>
                </a:lnSpc>
              </a:pPr>
              <a:r>
                <a:rPr lang="en-US" sz="2574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Persistent storage for player data.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6203" y="8012473"/>
            <a:ext cx="6530909" cy="1029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336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Game Server</a:t>
            </a:r>
          </a:p>
          <a:p>
            <a:pPr algn="l">
              <a:lnSpc>
                <a:spcPts val="3598"/>
              </a:lnSpc>
            </a:pPr>
            <a:r>
              <a:rPr lang="en-US" sz="257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Manages game state and player interactions.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02047" y="272654"/>
            <a:ext cx="9214098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Client-Server Relationship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502047" y="2362423"/>
            <a:ext cx="1417588" cy="2268141"/>
          </a:xfrm>
          <a:custGeom>
            <a:avLst/>
            <a:gdLst/>
            <a:ahLst/>
            <a:cxnLst/>
            <a:rect l="l" t="t" r="r" b="b"/>
            <a:pathLst>
              <a:path w="1417588" h="2268141">
                <a:moveTo>
                  <a:pt x="0" y="0"/>
                </a:moveTo>
                <a:lnTo>
                  <a:pt x="1417588" y="0"/>
                </a:lnTo>
                <a:lnTo>
                  <a:pt x="1417588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" r="-8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46466" y="2665698"/>
            <a:ext cx="3544044" cy="49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Client Request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6466" y="3189833"/>
            <a:ext cx="14460736" cy="51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Player sends input to the server.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502047" y="4630564"/>
            <a:ext cx="1417587" cy="2268141"/>
          </a:xfrm>
          <a:custGeom>
            <a:avLst/>
            <a:gdLst/>
            <a:ahLst/>
            <a:cxnLst/>
            <a:rect l="l" t="t" r="r" b="b"/>
            <a:pathLst>
              <a:path w="1417587" h="2268141">
                <a:moveTo>
                  <a:pt x="0" y="0"/>
                </a:moveTo>
                <a:lnTo>
                  <a:pt x="1417588" y="0"/>
                </a:lnTo>
                <a:lnTo>
                  <a:pt x="1417588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" r="-8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46466" y="5067189"/>
            <a:ext cx="4209374" cy="49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Server 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6466" y="5590134"/>
            <a:ext cx="14460736" cy="51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Server updates game state.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502047" y="6990159"/>
            <a:ext cx="1417588" cy="2268141"/>
          </a:xfrm>
          <a:custGeom>
            <a:avLst/>
            <a:gdLst/>
            <a:ahLst/>
            <a:cxnLst/>
            <a:rect l="l" t="t" r="r" b="b"/>
            <a:pathLst>
              <a:path w="1417588" h="2268141">
                <a:moveTo>
                  <a:pt x="0" y="0"/>
                </a:moveTo>
                <a:lnTo>
                  <a:pt x="1417588" y="0"/>
                </a:lnTo>
                <a:lnTo>
                  <a:pt x="1417588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" r="-8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46466" y="7330976"/>
            <a:ext cx="3544044" cy="49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Server Response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6466" y="7853921"/>
            <a:ext cx="14460736" cy="51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Server sends updates to the client.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7435499" y="1063243"/>
            <a:ext cx="11059903" cy="9263332"/>
          </a:xfrm>
          <a:custGeom>
            <a:avLst/>
            <a:gdLst/>
            <a:ahLst/>
            <a:cxnLst/>
            <a:rect l="l" t="t" r="r" b="b"/>
            <a:pathLst>
              <a:path w="11059903" h="9263332">
                <a:moveTo>
                  <a:pt x="0" y="0"/>
                </a:moveTo>
                <a:lnTo>
                  <a:pt x="11059903" y="0"/>
                </a:lnTo>
                <a:lnTo>
                  <a:pt x="11059903" y="9263332"/>
                </a:lnTo>
                <a:lnTo>
                  <a:pt x="0" y="92633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475" b="-4475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0942967" y="-389854"/>
            <a:ext cx="7259308" cy="10750004"/>
          </a:xfrm>
          <a:custGeom>
            <a:avLst/>
            <a:gdLst/>
            <a:ahLst/>
            <a:cxnLst/>
            <a:rect l="l" t="t" r="r" b="b"/>
            <a:pathLst>
              <a:path w="7259308" h="10750004">
                <a:moveTo>
                  <a:pt x="0" y="0"/>
                </a:moveTo>
                <a:lnTo>
                  <a:pt x="7259308" y="0"/>
                </a:lnTo>
                <a:lnTo>
                  <a:pt x="7259308" y="10750003"/>
                </a:lnTo>
                <a:lnTo>
                  <a:pt x="0" y="10750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60" r="-2200" b="-176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0115" y="339455"/>
            <a:ext cx="9718193" cy="88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Component Flowchart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98389" y="2106365"/>
            <a:ext cx="38100" cy="7385297"/>
            <a:chOff x="0" y="0"/>
            <a:chExt cx="50800" cy="98470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9847072"/>
            </a:xfrm>
            <a:custGeom>
              <a:avLst/>
              <a:gdLst/>
              <a:ahLst/>
              <a:cxnLst/>
              <a:rect l="l" t="t" r="r" b="b"/>
              <a:pathLst>
                <a:path w="50800" h="984707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821672"/>
                  </a:lnTo>
                  <a:cubicBezTo>
                    <a:pt x="50800" y="9835642"/>
                    <a:pt x="39370" y="9847072"/>
                    <a:pt x="25400" y="9847072"/>
                  </a:cubicBezTo>
                  <a:cubicBezTo>
                    <a:pt x="11430" y="9847072"/>
                    <a:pt x="0" y="9835642"/>
                    <a:pt x="0" y="9821672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8277" y="2725191"/>
            <a:ext cx="992237" cy="38100"/>
            <a:chOff x="0" y="0"/>
            <a:chExt cx="1322983" cy="50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93738" y="2420541"/>
            <a:ext cx="647402" cy="647402"/>
            <a:chOff x="0" y="0"/>
            <a:chExt cx="863203" cy="8632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40644" y="2598241"/>
            <a:ext cx="15359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6860" y="237083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Player Input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76860" y="2917180"/>
            <a:ext cx="746090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Client sends player actions.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8277" y="4642396"/>
            <a:ext cx="992237" cy="38100"/>
            <a:chOff x="0" y="0"/>
            <a:chExt cx="1322983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93738" y="4337745"/>
            <a:ext cx="647402" cy="647402"/>
            <a:chOff x="0" y="0"/>
            <a:chExt cx="863203" cy="86320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96590" y="4515445"/>
            <a:ext cx="241548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76860" y="428803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Server Processing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76860" y="4834384"/>
            <a:ext cx="746090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Server validates and processes.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98277" y="6559600"/>
            <a:ext cx="992237" cy="38100"/>
            <a:chOff x="0" y="0"/>
            <a:chExt cx="1322983" cy="50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093738" y="6254949"/>
            <a:ext cx="647402" cy="647402"/>
            <a:chOff x="0" y="0"/>
            <a:chExt cx="863203" cy="86320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297484" y="6432649"/>
            <a:ext cx="239911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76860" y="620524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Game Update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976860" y="6751587"/>
            <a:ext cx="746090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Server broadcasts changes.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698277" y="8476804"/>
            <a:ext cx="992237" cy="38100"/>
            <a:chOff x="0" y="0"/>
            <a:chExt cx="1322983" cy="50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093738" y="8172152"/>
            <a:ext cx="647402" cy="647402"/>
            <a:chOff x="0" y="0"/>
            <a:chExt cx="863203" cy="863203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276796" y="8349854"/>
            <a:ext cx="281136" cy="3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976860" y="812244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Client Rendering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76860" y="8668791"/>
            <a:ext cx="746090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Client updates display.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398294" y="990600"/>
            <a:ext cx="7090767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Server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10108" y="2651648"/>
            <a:ext cx="848543" cy="848543"/>
            <a:chOff x="0" y="0"/>
            <a:chExt cx="863203" cy="863203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37539" y="2889078"/>
            <a:ext cx="193682" cy="45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417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3632" y="2536406"/>
            <a:ext cx="4254103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CD7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Connection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3475015"/>
            <a:ext cx="4324052" cy="103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Handles client connections and disconnections.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293124" y="2579963"/>
            <a:ext cx="999828" cy="999828"/>
            <a:chOff x="0" y="0"/>
            <a:chExt cx="863203" cy="8632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672421" y="2842620"/>
            <a:ext cx="330980" cy="49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8"/>
              </a:lnSpc>
            </a:pPr>
            <a:r>
              <a:rPr lang="en-US" sz="4538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96139" y="2618100"/>
            <a:ext cx="3544044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CD7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Game Logic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96139" y="3211577"/>
            <a:ext cx="4324052" cy="103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Implements game rules and updates the game state.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317277" y="2599738"/>
            <a:ext cx="920229" cy="920229"/>
            <a:chOff x="0" y="0"/>
            <a:chExt cx="863203" cy="863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632717" y="2889078"/>
            <a:ext cx="289347" cy="42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399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92600" y="2649664"/>
            <a:ext cx="3544044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CD7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Persistence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92600" y="3211577"/>
            <a:ext cx="4324052" cy="103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Saves and loads game data to the database.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97012" y="5752570"/>
            <a:ext cx="940371" cy="858728"/>
            <a:chOff x="0" y="0"/>
            <a:chExt cx="863203" cy="788260"/>
          </a:xfrm>
        </p:grpSpPr>
        <p:sp>
          <p:nvSpPr>
            <p:cNvPr id="25" name="Freeform 25"/>
            <p:cNvSpPr/>
            <p:nvPr/>
          </p:nvSpPr>
          <p:spPr>
            <a:xfrm>
              <a:off x="6350" y="5799"/>
              <a:ext cx="850519" cy="776677"/>
            </a:xfrm>
            <a:custGeom>
              <a:avLst/>
              <a:gdLst/>
              <a:ahLst/>
              <a:cxnLst/>
              <a:rect l="l" t="t" r="r" b="b"/>
              <a:pathLst>
                <a:path w="850519" h="776677">
                  <a:moveTo>
                    <a:pt x="0" y="144967"/>
                  </a:moveTo>
                  <a:cubicBezTo>
                    <a:pt x="0" y="64945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64945"/>
                    <a:pt x="850519" y="144967"/>
                  </a:cubicBezTo>
                  <a:lnTo>
                    <a:pt x="850519" y="631709"/>
                  </a:lnTo>
                  <a:cubicBezTo>
                    <a:pt x="850519" y="711731"/>
                    <a:pt x="779399" y="776677"/>
                    <a:pt x="691769" y="776677"/>
                  </a:cubicBezTo>
                  <a:lnTo>
                    <a:pt x="158750" y="776677"/>
                  </a:lnTo>
                  <a:cubicBezTo>
                    <a:pt x="71120" y="776677"/>
                    <a:pt x="0" y="711731"/>
                    <a:pt x="0" y="63170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863219" cy="788276"/>
            </a:xfrm>
            <a:custGeom>
              <a:avLst/>
              <a:gdLst/>
              <a:ahLst/>
              <a:cxnLst/>
              <a:rect l="l" t="t" r="r" b="b"/>
              <a:pathLst>
                <a:path w="863219" h="788276">
                  <a:moveTo>
                    <a:pt x="0" y="150766"/>
                  </a:moveTo>
                  <a:cubicBezTo>
                    <a:pt x="0" y="67497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5799"/>
                  </a:lnTo>
                  <a:lnTo>
                    <a:pt x="698119" y="0"/>
                  </a:lnTo>
                  <a:lnTo>
                    <a:pt x="698119" y="5799"/>
                  </a:lnTo>
                  <a:lnTo>
                    <a:pt x="698119" y="0"/>
                  </a:lnTo>
                  <a:cubicBezTo>
                    <a:pt x="789305" y="0"/>
                    <a:pt x="863219" y="67497"/>
                    <a:pt x="863219" y="150766"/>
                  </a:cubicBezTo>
                  <a:lnTo>
                    <a:pt x="856869" y="150766"/>
                  </a:lnTo>
                  <a:lnTo>
                    <a:pt x="863219" y="150766"/>
                  </a:lnTo>
                  <a:lnTo>
                    <a:pt x="863219" y="637508"/>
                  </a:lnTo>
                  <a:lnTo>
                    <a:pt x="856869" y="637508"/>
                  </a:lnTo>
                  <a:lnTo>
                    <a:pt x="863219" y="637508"/>
                  </a:lnTo>
                  <a:cubicBezTo>
                    <a:pt x="863219" y="720778"/>
                    <a:pt x="789305" y="788276"/>
                    <a:pt x="698119" y="788276"/>
                  </a:cubicBezTo>
                  <a:lnTo>
                    <a:pt x="698119" y="782476"/>
                  </a:lnTo>
                  <a:lnTo>
                    <a:pt x="698119" y="788276"/>
                  </a:lnTo>
                  <a:lnTo>
                    <a:pt x="165100" y="788276"/>
                  </a:lnTo>
                  <a:lnTo>
                    <a:pt x="165100" y="782476"/>
                  </a:lnTo>
                  <a:lnTo>
                    <a:pt x="165100" y="788276"/>
                  </a:lnTo>
                  <a:cubicBezTo>
                    <a:pt x="73914" y="788276"/>
                    <a:pt x="0" y="720778"/>
                    <a:pt x="0" y="637508"/>
                  </a:cubicBezTo>
                  <a:lnTo>
                    <a:pt x="0" y="150766"/>
                  </a:lnTo>
                  <a:lnTo>
                    <a:pt x="6350" y="150766"/>
                  </a:lnTo>
                  <a:lnTo>
                    <a:pt x="0" y="150766"/>
                  </a:lnTo>
                  <a:moveTo>
                    <a:pt x="12700" y="150766"/>
                  </a:moveTo>
                  <a:lnTo>
                    <a:pt x="12700" y="637508"/>
                  </a:lnTo>
                  <a:lnTo>
                    <a:pt x="6350" y="637508"/>
                  </a:lnTo>
                  <a:lnTo>
                    <a:pt x="12700" y="637508"/>
                  </a:lnTo>
                  <a:cubicBezTo>
                    <a:pt x="12700" y="714399"/>
                    <a:pt x="80899" y="776677"/>
                    <a:pt x="165100" y="776677"/>
                  </a:cubicBezTo>
                  <a:lnTo>
                    <a:pt x="698119" y="776677"/>
                  </a:lnTo>
                  <a:cubicBezTo>
                    <a:pt x="782320" y="776677"/>
                    <a:pt x="850519" y="714399"/>
                    <a:pt x="850519" y="637508"/>
                  </a:cubicBezTo>
                  <a:lnTo>
                    <a:pt x="850519" y="150766"/>
                  </a:lnTo>
                  <a:cubicBezTo>
                    <a:pt x="850519" y="73875"/>
                    <a:pt x="782320" y="11597"/>
                    <a:pt x="698119" y="11597"/>
                  </a:cubicBezTo>
                  <a:lnTo>
                    <a:pt x="165100" y="11597"/>
                  </a:lnTo>
                  <a:lnTo>
                    <a:pt x="165100" y="5799"/>
                  </a:lnTo>
                  <a:lnTo>
                    <a:pt x="165100" y="11597"/>
                  </a:lnTo>
                  <a:cubicBezTo>
                    <a:pt x="80899" y="11597"/>
                    <a:pt x="12700" y="73875"/>
                    <a:pt x="12700" y="150766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773734" y="5559800"/>
            <a:ext cx="4463951" cy="128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CD7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Quiz with alternation, challenges, and session management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9064" y="5888467"/>
            <a:ext cx="262089" cy="75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565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43683" y="6990836"/>
            <a:ext cx="4324052" cy="156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Two players alternate answers on separate client instances.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293124" y="5723327"/>
            <a:ext cx="858728" cy="858728"/>
            <a:chOff x="0" y="0"/>
            <a:chExt cx="863203" cy="863203"/>
          </a:xfrm>
        </p:grpSpPr>
        <p:sp>
          <p:nvSpPr>
            <p:cNvPr id="31" name="Freeform 3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6571060" y="5931974"/>
            <a:ext cx="362321" cy="650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8"/>
              </a:lnSpc>
            </a:pPr>
            <a:r>
              <a:rPr lang="en-US" sz="4968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371978" y="5704277"/>
            <a:ext cx="3544044" cy="128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CD7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 Buzzer Round Quiz</a:t>
            </a:r>
          </a:p>
          <a:p>
            <a:pPr algn="l">
              <a:lnSpc>
                <a:spcPts val="3437"/>
              </a:lnSpc>
            </a:pPr>
            <a:endParaRPr lang="en-US" sz="2750" b="1">
              <a:solidFill>
                <a:srgbClr val="DCD7E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081683" y="6642653"/>
            <a:ext cx="5470457" cy="103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Quiz server with Buzzer round: rewards the fastest correct answer.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2357175" y="5723327"/>
            <a:ext cx="920229" cy="920229"/>
            <a:chOff x="0" y="0"/>
            <a:chExt cx="863203" cy="863203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2672616" y="6060846"/>
            <a:ext cx="289347" cy="521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399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492600" y="5848369"/>
            <a:ext cx="3544044" cy="8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CD7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Scoring Scheme</a:t>
            </a:r>
          </a:p>
          <a:p>
            <a:pPr algn="l">
              <a:lnSpc>
                <a:spcPts val="3437"/>
              </a:lnSpc>
            </a:pPr>
            <a:endParaRPr lang="en-US" sz="2750" b="1">
              <a:solidFill>
                <a:srgbClr val="DCD7E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3401229" y="6380626"/>
            <a:ext cx="4324052" cy="316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640" lvl="1" indent="-279320" algn="l">
              <a:lnSpc>
                <a:spcPts val="4212"/>
              </a:lnSpc>
              <a:buAutoNum type="arabicPeriod"/>
            </a:pPr>
            <a:r>
              <a:rPr lang="en-US" sz="25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Correct Answer : 10 points</a:t>
            </a:r>
          </a:p>
          <a:p>
            <a:pPr marL="558640" lvl="1" indent="-279320" algn="l">
              <a:lnSpc>
                <a:spcPts val="4212"/>
              </a:lnSpc>
              <a:buAutoNum type="arabicPeriod"/>
            </a:pPr>
            <a:r>
              <a:rPr lang="en-US" sz="25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Incorrect Answer</a:t>
            </a:r>
          </a:p>
          <a:p>
            <a:pPr marL="1117279" lvl="2" indent="-372426" algn="l">
              <a:lnSpc>
                <a:spcPts val="4212"/>
              </a:lnSpc>
              <a:buFont typeface="Arial"/>
              <a:buChar char="⚬"/>
            </a:pPr>
            <a:r>
              <a:rPr lang="en-US" sz="25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Normal : 0 points</a:t>
            </a:r>
          </a:p>
          <a:p>
            <a:pPr marL="1117279" lvl="2" indent="-372426" algn="l">
              <a:lnSpc>
                <a:spcPts val="4212"/>
              </a:lnSpc>
              <a:buFont typeface="Arial"/>
              <a:buChar char="⚬"/>
            </a:pPr>
            <a:r>
              <a:rPr lang="en-US" sz="25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Challenge : -10 points</a:t>
            </a:r>
          </a:p>
          <a:p>
            <a:pPr algn="l">
              <a:lnSpc>
                <a:spcPts val="4213"/>
              </a:lnSpc>
            </a:pPr>
            <a:endParaRPr lang="en-US" sz="2587">
              <a:solidFill>
                <a:srgbClr val="DCD7E5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426" y="-204490"/>
            <a:ext cx="18288000" cy="10491490"/>
            <a:chOff x="0" y="0"/>
            <a:chExt cx="24384000" cy="139886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988653"/>
            </a:xfrm>
            <a:custGeom>
              <a:avLst/>
              <a:gdLst/>
              <a:ahLst/>
              <a:cxnLst/>
              <a:rect l="l" t="t" r="r" b="b"/>
              <a:pathLst>
                <a:path w="24384000" h="13988653">
                  <a:moveTo>
                    <a:pt x="0" y="0"/>
                  </a:moveTo>
                  <a:lnTo>
                    <a:pt x="24384000" y="0"/>
                  </a:lnTo>
                  <a:lnTo>
                    <a:pt x="24384000" y="13988653"/>
                  </a:lnTo>
                  <a:lnTo>
                    <a:pt x="0" y="13988653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87475" y="4111824"/>
            <a:ext cx="9455051" cy="3374529"/>
            <a:chOff x="0" y="0"/>
            <a:chExt cx="12606735" cy="4499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06782" cy="4499356"/>
            </a:xfrm>
            <a:custGeom>
              <a:avLst/>
              <a:gdLst/>
              <a:ahLst/>
              <a:cxnLst/>
              <a:rect l="l" t="t" r="r" b="b"/>
              <a:pathLst>
                <a:path w="12606782" h="4499356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12441301" y="0"/>
                  </a:lnTo>
                  <a:lnTo>
                    <a:pt x="12441301" y="6350"/>
                  </a:lnTo>
                  <a:lnTo>
                    <a:pt x="12441301" y="0"/>
                  </a:lnTo>
                  <a:cubicBezTo>
                    <a:pt x="12532614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4334256"/>
                  </a:lnTo>
                  <a:lnTo>
                    <a:pt x="12600432" y="4334256"/>
                  </a:lnTo>
                  <a:lnTo>
                    <a:pt x="12606782" y="4334256"/>
                  </a:lnTo>
                  <a:cubicBezTo>
                    <a:pt x="12606782" y="4425442"/>
                    <a:pt x="12532741" y="4499356"/>
                    <a:pt x="12441301" y="4499356"/>
                  </a:cubicBezTo>
                  <a:lnTo>
                    <a:pt x="12441301" y="4493006"/>
                  </a:lnTo>
                  <a:lnTo>
                    <a:pt x="12441301" y="4499356"/>
                  </a:lnTo>
                  <a:lnTo>
                    <a:pt x="165481" y="4499356"/>
                  </a:lnTo>
                  <a:lnTo>
                    <a:pt x="165481" y="4493006"/>
                  </a:lnTo>
                  <a:lnTo>
                    <a:pt x="165481" y="4499356"/>
                  </a:lnTo>
                  <a:cubicBezTo>
                    <a:pt x="74168" y="4499356"/>
                    <a:pt x="0" y="4425442"/>
                    <a:pt x="0" y="433425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334256"/>
                  </a:lnTo>
                  <a:lnTo>
                    <a:pt x="6350" y="4334256"/>
                  </a:lnTo>
                  <a:lnTo>
                    <a:pt x="12700" y="4334256"/>
                  </a:lnTo>
                  <a:cubicBezTo>
                    <a:pt x="12700" y="4418457"/>
                    <a:pt x="81026" y="4486656"/>
                    <a:pt x="165481" y="4486656"/>
                  </a:cubicBezTo>
                  <a:lnTo>
                    <a:pt x="12441301" y="4486656"/>
                  </a:lnTo>
                  <a:cubicBezTo>
                    <a:pt x="12525629" y="4486656"/>
                    <a:pt x="12594082" y="4418457"/>
                    <a:pt x="12594082" y="4334256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30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01762" y="4126111"/>
            <a:ext cx="9426476" cy="812899"/>
            <a:chOff x="0" y="0"/>
            <a:chExt cx="12568635" cy="1083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01762" y="4939010"/>
            <a:ext cx="9426476" cy="1266528"/>
            <a:chOff x="0" y="0"/>
            <a:chExt cx="12568635" cy="1688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01762" y="6205537"/>
            <a:ext cx="9426476" cy="1266528"/>
            <a:chOff x="0" y="0"/>
            <a:chExt cx="12568635" cy="16887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0617616" y="1419096"/>
            <a:ext cx="7256061" cy="6797222"/>
          </a:xfrm>
          <a:custGeom>
            <a:avLst/>
            <a:gdLst/>
            <a:ahLst/>
            <a:cxnLst/>
            <a:rect l="l" t="t" r="r" b="b"/>
            <a:pathLst>
              <a:path w="7256061" h="6797222">
                <a:moveTo>
                  <a:pt x="0" y="0"/>
                </a:moveTo>
                <a:lnTo>
                  <a:pt x="7256061" y="0"/>
                </a:lnTo>
                <a:lnTo>
                  <a:pt x="7256061" y="6797221"/>
                </a:lnTo>
                <a:lnTo>
                  <a:pt x="0" y="6797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4000"/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14" name="TextBox 14"/>
          <p:cNvSpPr txBox="1"/>
          <p:nvPr/>
        </p:nvSpPr>
        <p:spPr>
          <a:xfrm>
            <a:off x="1369070" y="959514"/>
            <a:ext cx="8115300" cy="88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Networking Sockets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5280" y="4220021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TCP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03280" y="4220021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Connection-oriented, reliable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5280" y="5032921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Sockets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03280" y="5032921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Endpoint for network communication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5280" y="6299447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Ports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03280" y="6299447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Unique identifiers for applications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34867" y="1191726"/>
            <a:ext cx="9972526" cy="86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Arial Unicode"/>
                <a:ea typeface="Arial Unicode"/>
                <a:cs typeface="Arial Unicode"/>
                <a:sym typeface="Arial Unicode"/>
              </a:rPr>
              <a:t>Implementation Challenges</a:t>
            </a:r>
          </a:p>
        </p:txBody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73255" y="-609707"/>
            <a:ext cx="19895409" cy="11506414"/>
            <a:chOff x="0" y="0"/>
            <a:chExt cx="26527212" cy="15341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27212" cy="15341885"/>
            </a:xfrm>
            <a:custGeom>
              <a:avLst/>
              <a:gdLst/>
              <a:ahLst/>
              <a:cxnLst/>
              <a:rect l="l" t="t" r="r" b="b"/>
              <a:pathLst>
                <a:path w="26527212" h="15341885">
                  <a:moveTo>
                    <a:pt x="0" y="0"/>
                  </a:moveTo>
                  <a:lnTo>
                    <a:pt x="26527212" y="0"/>
                  </a:lnTo>
                  <a:lnTo>
                    <a:pt x="26527212" y="15341885"/>
                  </a:lnTo>
                  <a:lnTo>
                    <a:pt x="0" y="15341885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323915" y="360593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16658" y="3387633"/>
            <a:ext cx="3544044" cy="50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 b="1">
                <a:solidFill>
                  <a:srgbClr val="DCD7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Debugging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6658" y="4091705"/>
            <a:ext cx="5150941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29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Identifying and fixing errors.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323915" y="714914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42186" y="6987536"/>
            <a:ext cx="3544044" cy="50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 b="1">
                <a:solidFill>
                  <a:srgbClr val="DCD7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42186" y="7568244"/>
            <a:ext cx="680181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29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Improving performance and scalability.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1323915" y="556255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16658" y="5324584"/>
            <a:ext cx="3544044" cy="50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9" b="1">
                <a:solidFill>
                  <a:srgbClr val="DCD7E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16658" y="5951184"/>
            <a:ext cx="570544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29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Protecting against vulnerabilities.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7034867" y="2342147"/>
            <a:ext cx="11253133" cy="5796962"/>
          </a:xfrm>
          <a:custGeom>
            <a:avLst/>
            <a:gdLst/>
            <a:ahLst/>
            <a:cxnLst/>
            <a:rect l="l" t="t" r="r" b="b"/>
            <a:pathLst>
              <a:path w="11253133" h="5796962">
                <a:moveTo>
                  <a:pt x="0" y="0"/>
                </a:moveTo>
                <a:lnTo>
                  <a:pt x="11253133" y="0"/>
                </a:lnTo>
                <a:lnTo>
                  <a:pt x="11253133" y="5796961"/>
                </a:lnTo>
                <a:lnTo>
                  <a:pt x="0" y="5796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402" b="-368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564890" y="1161108"/>
            <a:ext cx="7114425" cy="87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8"/>
              </a:lnSpc>
              <a:spcBef>
                <a:spcPct val="0"/>
              </a:spcBef>
            </a:pPr>
            <a:r>
              <a:rPr lang="en-US" sz="4487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IMPLEMENTATION CHANGES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5160" y="2922523"/>
            <a:ext cx="18057680" cy="39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144" lvl="1" indent="-346572" algn="l">
              <a:lnSpc>
                <a:spcPts val="5226"/>
              </a:lnSpc>
              <a:buFont typeface="Arial"/>
              <a:buChar char="•"/>
            </a:pPr>
            <a:r>
              <a:rPr lang="en-US" sz="321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TCP Multi-Client Game System enables real-time, reliable multiplayer gameplay using TCP socket programming.</a:t>
            </a:r>
          </a:p>
          <a:p>
            <a:pPr marL="693144" lvl="1" indent="-346572" algn="l">
              <a:lnSpc>
                <a:spcPts val="5226"/>
              </a:lnSpc>
              <a:buFont typeface="Arial"/>
              <a:buChar char="•"/>
            </a:pPr>
            <a:r>
              <a:rPr lang="en-US" sz="321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Multi-threaded server architecture efficiently handles multiple clients, ensuring smooth gameplay and data integrity.</a:t>
            </a:r>
          </a:p>
          <a:p>
            <a:pPr marL="693144" lvl="1" indent="-346572" algn="l">
              <a:lnSpc>
                <a:spcPts val="5226"/>
              </a:lnSpc>
              <a:buFont typeface="Arial"/>
              <a:buChar char="•"/>
            </a:pPr>
            <a:r>
              <a:rPr lang="en-US" sz="321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Provides a scalable and secure multiplayer environment with potential for future scalability and security enhancements.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379127" y="673885"/>
            <a:ext cx="6928999" cy="1679793"/>
            <a:chOff x="0" y="0"/>
            <a:chExt cx="9238666" cy="2239724"/>
          </a:xfrm>
        </p:grpSpPr>
        <p:grpSp>
          <p:nvGrpSpPr>
            <p:cNvPr id="7" name="Group 7"/>
            <p:cNvGrpSpPr/>
            <p:nvPr/>
          </p:nvGrpSpPr>
          <p:grpSpPr>
            <a:xfrm>
              <a:off x="529002" y="0"/>
              <a:ext cx="8180661" cy="2239724"/>
              <a:chOff x="0" y="0"/>
              <a:chExt cx="1484389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8438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484388" h="406400">
                    <a:moveTo>
                      <a:pt x="1484388" y="0"/>
                    </a:moveTo>
                    <a:lnTo>
                      <a:pt x="0" y="0"/>
                    </a:lnTo>
                    <a:lnTo>
                      <a:pt x="101600" y="203200"/>
                    </a:lnTo>
                    <a:lnTo>
                      <a:pt x="0" y="406400"/>
                    </a:lnTo>
                    <a:lnTo>
                      <a:pt x="1484388" y="406400"/>
                    </a:lnTo>
                    <a:lnTo>
                      <a:pt x="1382788" y="203200"/>
                    </a:lnTo>
                    <a:lnTo>
                      <a:pt x="1484388" y="0"/>
                    </a:ln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88900" y="-85725"/>
                <a:ext cx="1306589" cy="49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94231"/>
              <a:ext cx="9238666" cy="1222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91"/>
                </a:lnSpc>
              </a:pPr>
              <a:r>
                <a:rPr lang="en-US" sz="5926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Custom</PresentationFormat>
  <Paragraphs>130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Montserrat</vt:lpstr>
      <vt:lpstr>Calibri</vt:lpstr>
      <vt:lpstr>Arial</vt:lpstr>
      <vt:lpstr>Canva Sans</vt:lpstr>
      <vt:lpstr>PT Sans</vt:lpstr>
      <vt:lpstr>Heebo</vt:lpstr>
      <vt:lpstr>Arial Unicode Bold</vt:lpstr>
      <vt:lpstr>Arial Unicode</vt:lpstr>
      <vt:lpstr>Heebo Light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TCP-Multiplayer-Game-System.pptx</dc:title>
  <cp:lastModifiedBy>Rahul Verma</cp:lastModifiedBy>
  <cp:revision>2</cp:revision>
  <dcterms:created xsi:type="dcterms:W3CDTF">2006-08-16T00:00:00Z</dcterms:created>
  <dcterms:modified xsi:type="dcterms:W3CDTF">2024-12-12T18:19:28Z</dcterms:modified>
  <dc:identifier>DAGUJDYfLiM</dc:identifier>
</cp:coreProperties>
</file>